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731520"/>
            <a:ext cx="7766936" cy="3319316"/>
          </a:xfrm>
        </p:spPr>
        <p:txBody>
          <a:bodyPr/>
          <a:lstStyle/>
          <a:p>
            <a:pPr algn="ctr"/>
            <a:r>
              <a:rPr lang="en-US" dirty="0" smtClean="0"/>
              <a:t>Amazon company</a:t>
            </a:r>
            <a:br>
              <a:rPr lang="en-US" dirty="0" smtClean="0"/>
            </a:br>
            <a:r>
              <a:rPr lang="en-US" dirty="0" smtClean="0"/>
              <a:t>Student’s Name</a:t>
            </a:r>
            <a:br>
              <a:rPr lang="en-US" dirty="0" smtClean="0"/>
            </a:br>
            <a:r>
              <a:rPr lang="en-US" dirty="0" smtClean="0"/>
              <a:t>Institutional Affiliation</a:t>
            </a:r>
            <a:br>
              <a:rPr lang="en-US" dirty="0" smtClean="0"/>
            </a:br>
            <a:r>
              <a:rPr lang="en-US" dirty="0" smtClean="0"/>
              <a:t>Date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725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76103"/>
            <a:ext cx="8596668" cy="37814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 smtClean="0"/>
              <a:t>Executive </a:t>
            </a:r>
            <a:r>
              <a:rPr lang="en-US" dirty="0"/>
              <a:t>summary	</a:t>
            </a:r>
          </a:p>
          <a:p>
            <a:pPr>
              <a:lnSpc>
                <a:spcPct val="120000"/>
              </a:lnSpc>
            </a:pPr>
            <a:r>
              <a:rPr lang="en-US" dirty="0"/>
              <a:t>Company background	</a:t>
            </a:r>
          </a:p>
          <a:p>
            <a:pPr>
              <a:lnSpc>
                <a:spcPct val="120000"/>
              </a:lnSpc>
            </a:pPr>
            <a:r>
              <a:rPr lang="en-US" dirty="0"/>
              <a:t>The brand concept	</a:t>
            </a:r>
          </a:p>
          <a:p>
            <a:pPr>
              <a:lnSpc>
                <a:spcPct val="120000"/>
              </a:lnSpc>
            </a:pPr>
            <a:r>
              <a:rPr lang="en-US" dirty="0"/>
              <a:t>Amazon platform	</a:t>
            </a:r>
          </a:p>
          <a:p>
            <a:pPr>
              <a:lnSpc>
                <a:spcPct val="120000"/>
              </a:lnSpc>
            </a:pPr>
            <a:r>
              <a:rPr lang="en-US" dirty="0"/>
              <a:t>Brand implementation	</a:t>
            </a:r>
          </a:p>
          <a:p>
            <a:pPr>
              <a:lnSpc>
                <a:spcPct val="120000"/>
              </a:lnSpc>
            </a:pPr>
            <a:r>
              <a:rPr lang="en-US" dirty="0"/>
              <a:t>Role of interactivity and trust in amazon	</a:t>
            </a:r>
          </a:p>
          <a:p>
            <a:pPr>
              <a:lnSpc>
                <a:spcPct val="120000"/>
              </a:lnSpc>
            </a:pPr>
            <a:r>
              <a:rPr lang="en-US" dirty="0"/>
              <a:t>Recommendations	</a:t>
            </a:r>
          </a:p>
          <a:p>
            <a:pPr>
              <a:lnSpc>
                <a:spcPct val="120000"/>
              </a:lnSpc>
            </a:pPr>
            <a:r>
              <a:rPr lang="en-US" dirty="0"/>
              <a:t>References	</a:t>
            </a:r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dirty="0" smtClean="0"/>
              <a:t>Appendix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49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68704"/>
            <a:ext cx="8596668" cy="388077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Amazon.com, Inc. is one of the multinational American based companies that concentrate on artificial intelligence, e-commerce, digital streaming and cloud computing.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Jeff </a:t>
            </a:r>
            <a:r>
              <a:rPr lang="en-US" dirty="0"/>
              <a:t>Bezos started the e-retailer in 1994 as an online bookstore. It was based in Seattle, </a:t>
            </a:r>
            <a:r>
              <a:rPr lang="en-US" dirty="0" smtClean="0"/>
              <a:t>Washington (Moagar-Poladian </a:t>
            </a:r>
            <a:r>
              <a:rPr lang="en-US" dirty="0"/>
              <a:t>et al. 2017).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 From an online bookstore, Amazon has become a reliable and large e-commerce retailer in the world.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</a:t>
            </a:r>
            <a:r>
              <a:rPr lang="en-US" dirty="0"/>
              <a:t>company has developed a strong brand that has enabled its success in the world of e-commerce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Currently, the company has expanded its operations to cover the video streaming of markets and banking</a:t>
            </a:r>
          </a:p>
        </p:txBody>
      </p:sp>
    </p:spTree>
    <p:extLst>
      <p:ext uri="{BB962C8B-B14F-4D97-AF65-F5344CB8AC3E}">
        <p14:creationId xmlns:p14="http://schemas.microsoft.com/office/powerpoint/2010/main" val="1391034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It is out of this expansion that has to enable amazon to be ranked the fourth most valuable in the world after Microsoft, apple and alphabet.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Amazon </a:t>
            </a:r>
            <a:r>
              <a:rPr lang="en-US" dirty="0"/>
              <a:t>has developed storefront websites in numerous countries that have enabled the company ship products almost in all countries of the world.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The </a:t>
            </a:r>
            <a:r>
              <a:rPr lang="en-US" dirty="0"/>
              <a:t>company owns other companies like Lacoste, Marks &amp; Spencer, and Sears </a:t>
            </a:r>
            <a:r>
              <a:rPr lang="en-US" dirty="0" smtClean="0"/>
              <a:t>Canada (Moagar-Poladian et al. 2017).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It </a:t>
            </a:r>
            <a:r>
              <a:rPr lang="en-US" dirty="0"/>
              <a:t>is also associated with Diapers.cm, IMDb, Goodreads and Zappos brands. Amazon e-retail brand is to allow businesses and individuals to display products for sale, sell products and buy online. </a:t>
            </a:r>
          </a:p>
        </p:txBody>
      </p:sp>
    </p:spTree>
    <p:extLst>
      <p:ext uri="{BB962C8B-B14F-4D97-AF65-F5344CB8AC3E}">
        <p14:creationId xmlns:p14="http://schemas.microsoft.com/office/powerpoint/2010/main" val="1975511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55640"/>
            <a:ext cx="8596668" cy="388077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Its online platform is available in numerous countries and in different languages giving people of diverse backgrounds to access the platform (Moagar-Poladian et al. 2017).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A </a:t>
            </a:r>
            <a:r>
              <a:rPr lang="en-US" dirty="0"/>
              <a:t>board of directed Jeff Bezos manages the company as the president, CEO and chairman of the company.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Others </a:t>
            </a:r>
            <a:r>
              <a:rPr lang="en-US" dirty="0"/>
              <a:t>board members include Jamie </a:t>
            </a:r>
            <a:r>
              <a:rPr lang="en-US" dirty="0" err="1"/>
              <a:t>Gorelick</a:t>
            </a:r>
            <a:r>
              <a:rPr lang="en-US" dirty="0"/>
              <a:t>, Jude McGrath, </a:t>
            </a:r>
            <a:r>
              <a:rPr lang="en-US" dirty="0" err="1"/>
              <a:t>Indra</a:t>
            </a:r>
            <a:r>
              <a:rPr lang="en-US" dirty="0"/>
              <a:t> </a:t>
            </a:r>
            <a:r>
              <a:rPr lang="en-US" dirty="0" err="1"/>
              <a:t>Nooyi</a:t>
            </a:r>
            <a:r>
              <a:rPr lang="en-US" dirty="0"/>
              <a:t>, Rosalind Brewer, Jon Rubinstein, Patty </a:t>
            </a:r>
            <a:r>
              <a:rPr lang="en-US" dirty="0" err="1"/>
              <a:t>Stonesifer</a:t>
            </a:r>
            <a:r>
              <a:rPr lang="en-US" dirty="0"/>
              <a:t>, Wendell P. Weeks, and Thomas O. Ryder.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31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Company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42577"/>
            <a:ext cx="8596668" cy="388077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According to </a:t>
            </a:r>
            <a:r>
              <a:rPr lang="en-US" dirty="0" err="1"/>
              <a:t>Anh</a:t>
            </a:r>
            <a:r>
              <a:rPr lang="en-US" dirty="0"/>
              <a:t> (2019), Amazon started as an online book store that sold its products to fifty states.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Jeff </a:t>
            </a:r>
            <a:r>
              <a:rPr lang="en-US" dirty="0"/>
              <a:t>Bezos, the founder of the company in 1994, graduated from Princeton University with a Bachelor of Science in Engineering.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Jeff </a:t>
            </a:r>
            <a:r>
              <a:rPr lang="en-US" dirty="0"/>
              <a:t>created this platform to explore the changes in technology that were rapidly the world.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The </a:t>
            </a:r>
            <a:r>
              <a:rPr lang="en-US" dirty="0"/>
              <a:t>internet website was launched in 1995, where Jeff aimed at changing shopping experiences for books and provide more enjoyable services.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Though </a:t>
            </a:r>
            <a:r>
              <a:rPr lang="en-US" dirty="0"/>
              <a:t>it is the largest online shopping platform, it has experienced ups and downs. The company enjoys a multi-billion dollar share of online </a:t>
            </a:r>
            <a:r>
              <a:rPr lang="en-US" dirty="0" smtClean="0"/>
              <a:t>sales.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12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54480"/>
            <a:ext cx="8596668" cy="500307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The company capitalized on its weaknesses to create a stronger brand that would compete more </a:t>
            </a:r>
            <a:r>
              <a:rPr lang="en-US" dirty="0" smtClean="0"/>
              <a:t>favorably </a:t>
            </a:r>
            <a:r>
              <a:rPr lang="en-US" dirty="0"/>
              <a:t>with giant companies in e-retail commerce like Wal-Mart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Jeff landed the name "Amazon" because it was the largest river in the world, and he wanted to create a platform that will dominate the world e-commerce.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The </a:t>
            </a:r>
            <a:r>
              <a:rPr lang="en-US" dirty="0"/>
              <a:t>first company was in situated in his garage in Washington selling books and later video games, </a:t>
            </a:r>
            <a:r>
              <a:rPr lang="en-US" dirty="0" err="1"/>
              <a:t>Blu</a:t>
            </a:r>
            <a:r>
              <a:rPr lang="en-US" dirty="0"/>
              <a:t>-rays, DVDs, and CDs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He then added furniture, food, toys and apparel. The company then started producing its products that diversified its customer preferences.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As such, the company started separate websites in different countries of the world to enable it to better to serve its customers.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The </a:t>
            </a:r>
            <a:r>
              <a:rPr lang="en-US" dirty="0"/>
              <a:t>company is now the largest online retailer which recorded 100 million subscribers in 2018. </a:t>
            </a:r>
          </a:p>
        </p:txBody>
      </p:sp>
    </p:spTree>
    <p:extLst>
      <p:ext uri="{BB962C8B-B14F-4D97-AF65-F5344CB8AC3E}">
        <p14:creationId xmlns:p14="http://schemas.microsoft.com/office/powerpoint/2010/main" val="2288290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brand concept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32857"/>
            <a:ext cx="8596668" cy="52251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Amazon has a simple platform that enables selling and buying of products online.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The </a:t>
            </a:r>
            <a:r>
              <a:rPr lang="en-US" dirty="0"/>
              <a:t>platform has enhanced the world of retail and world brands as an individual can acquire any product across the globe at any time.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This </a:t>
            </a:r>
            <a:r>
              <a:rPr lang="en-US" dirty="0"/>
              <a:t>has been enhanced the daily use of the internet as it has become daily obligating of internet users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Amazon as such aims at providing a wide range of products to its customers who has unbeatable prices, descriptions, opinions and content.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Also</a:t>
            </a:r>
            <a:r>
              <a:rPr lang="en-US" dirty="0"/>
              <a:t>, amazon helps in branding acceleration through the use of expertise.</a:t>
            </a:r>
          </a:p>
        </p:txBody>
      </p:sp>
    </p:spTree>
    <p:extLst>
      <p:ext uri="{BB962C8B-B14F-4D97-AF65-F5344CB8AC3E}">
        <p14:creationId xmlns:p14="http://schemas.microsoft.com/office/powerpoint/2010/main" val="2895722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76103"/>
            <a:ext cx="8596668" cy="484632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This has led to creating an e-commerce platform that allows for product choice, timing promotion and pricing policing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The brand guarantees effective operational management of the involved drivers.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This </a:t>
            </a:r>
            <a:r>
              <a:rPr lang="en-US" dirty="0"/>
              <a:t>has enabled the company to carry out reviews in retail media, inventory management, and content and solve challenges created by e-commerce.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Amazon </a:t>
            </a:r>
            <a:r>
              <a:rPr lang="en-US" dirty="0"/>
              <a:t>has developed a service united to enable the company to deal with these challenges.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Amazon </a:t>
            </a:r>
            <a:r>
              <a:rPr lang="en-US" dirty="0"/>
              <a:t>thus aims at providing high-quality goods and services to the customers and operates within its </a:t>
            </a:r>
            <a:r>
              <a:rPr lang="en-US" dirty="0" smtClean="0"/>
              <a:t>budget (Moagar-Poladian </a:t>
            </a:r>
            <a:r>
              <a:rPr lang="en-US" dirty="0"/>
              <a:t>et al. 2017). </a:t>
            </a:r>
          </a:p>
        </p:txBody>
      </p:sp>
    </p:spTree>
    <p:extLst>
      <p:ext uri="{BB962C8B-B14F-4D97-AF65-F5344CB8AC3E}">
        <p14:creationId xmlns:p14="http://schemas.microsoft.com/office/powerpoint/2010/main" val="1395337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894" y="1293223"/>
            <a:ext cx="8596668" cy="4637314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company desires to serve individuals from all backgrounds without discrimination on religion, race, gender, or country. This will enable the company to maximize profits. </a:t>
            </a:r>
          </a:p>
          <a:p>
            <a:pPr lvl="1"/>
            <a:r>
              <a:rPr lang="en-US" dirty="0" smtClean="0"/>
              <a:t>In </a:t>
            </a:r>
            <a:r>
              <a:rPr lang="en-US" dirty="0"/>
              <a:t>an attempt to serve people, amazon is dedicated to ensuring customer satisfaction through well-thought-out values and morals that act as drivers of the company. </a:t>
            </a:r>
            <a:endParaRPr lang="en-US" dirty="0" smtClean="0"/>
          </a:p>
          <a:p>
            <a:pPr lvl="1"/>
            <a:r>
              <a:rPr lang="en-US" dirty="0" smtClean="0"/>
              <a:t>These </a:t>
            </a:r>
            <a:r>
              <a:rPr lang="en-US" dirty="0"/>
              <a:t>values are; invent and simplicity, ownership, customer obsession, insist on the highest standards, frugality, dive deep, think big, hire the best, and the highest deliver results. </a:t>
            </a:r>
            <a:endParaRPr lang="en-US" dirty="0" smtClean="0"/>
          </a:p>
          <a:p>
            <a:pPr lvl="1"/>
            <a:r>
              <a:rPr lang="en-US" dirty="0" smtClean="0"/>
              <a:t>These </a:t>
            </a:r>
            <a:r>
              <a:rPr lang="en-US" dirty="0"/>
              <a:t>values have enabled the company to serve its customers with a period of one week.</a:t>
            </a:r>
          </a:p>
        </p:txBody>
      </p:sp>
    </p:spTree>
    <p:extLst>
      <p:ext uri="{BB962C8B-B14F-4D97-AF65-F5344CB8AC3E}">
        <p14:creationId xmlns:p14="http://schemas.microsoft.com/office/powerpoint/2010/main" val="518428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Amazon platform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33572"/>
            <a:ext cx="8596668" cy="499785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Developing and managing an online platform can be challenging and thus require a variety of technological services and expertise.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The </a:t>
            </a:r>
            <a:r>
              <a:rPr lang="en-US" dirty="0"/>
              <a:t>platform developed by any company should meet its objectives and be within its budget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Amazon platform was designed to ease business that involved internet users. This was the functional role of the platform created by Jeff Bezos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He developed this unique site to enable people market, buy and sell products across the platform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It was also developed to ensure faster delivery of products which are reliable and with low-latency but with </a:t>
            </a:r>
            <a:r>
              <a:rPr lang="en-US" dirty="0" smtClean="0"/>
              <a:t>high-performance.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655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The amazon cloud front enables the company to serve its customers across all locations of the globe. 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Through the access management, the company can use sophisticated language to create and control groups and users of the site and give access permission to the users.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This </a:t>
            </a:r>
            <a:r>
              <a:rPr lang="en-US" dirty="0"/>
              <a:t>is done through the Amazon Dynamo DB tables, Amazon EBS snapshots, or Amazon S3 storage buckets (Emerson 2019).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96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Brand implementation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20509"/>
            <a:ext cx="8596668" cy="4710474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Implementation of amazon platform has been vital in the success of the company. Its virtual servers have ranged from memory requirements, compute and network resources.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The </a:t>
            </a:r>
            <a:r>
              <a:rPr lang="en-US" dirty="0"/>
              <a:t>platform was designed to make computing more manageable and allow developers to maintain the security of the platform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It also includes code responses to enable the systems to manage and control events.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The </a:t>
            </a:r>
            <a:r>
              <a:rPr lang="en-US" dirty="0"/>
              <a:t>platform also uses a wide variety of compute instances enable general compute purposes, which enable the balance between network resources, memory and compute </a:t>
            </a:r>
            <a:r>
              <a:rPr lang="en-US" dirty="0" smtClean="0"/>
              <a:t>resources (Emerson</a:t>
            </a:r>
            <a:r>
              <a:rPr lang="en-US" dirty="0"/>
              <a:t>, 2019).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Memory optimization is used to enhance the maintenance of applications like a database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It also uses flexibility options that allow changes in pricing and product changes.</a:t>
            </a:r>
          </a:p>
        </p:txBody>
      </p:sp>
    </p:spTree>
    <p:extLst>
      <p:ext uri="{BB962C8B-B14F-4D97-AF65-F5344CB8AC3E}">
        <p14:creationId xmlns:p14="http://schemas.microsoft.com/office/powerpoint/2010/main" val="656348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interactivity and trust in amazon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46635"/>
            <a:ext cx="8596668" cy="4880291"/>
          </a:xfrm>
        </p:spPr>
        <p:txBody>
          <a:bodyPr>
            <a:normAutofit fontScale="92500"/>
          </a:bodyPr>
          <a:lstStyle/>
          <a:p>
            <a:pPr>
              <a:lnSpc>
                <a:spcPct val="160000"/>
              </a:lnSpc>
            </a:pPr>
            <a:r>
              <a:rPr lang="en-US" dirty="0"/>
              <a:t>Digital designs are essential in enabling customers to experience in marketing</a:t>
            </a:r>
            <a:r>
              <a:rPr lang="en-US" dirty="0" smtClean="0"/>
              <a:t>.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 </a:t>
            </a:r>
            <a:r>
              <a:rPr lang="en-US" dirty="0"/>
              <a:t>Creating an interactive site will connect buyers and sellers in meaningful </a:t>
            </a:r>
            <a:r>
              <a:rPr lang="en-US" dirty="0" smtClean="0"/>
              <a:t>ways (Emerson</a:t>
            </a:r>
            <a:r>
              <a:rPr lang="en-US" dirty="0"/>
              <a:t>, </a:t>
            </a:r>
            <a:r>
              <a:rPr lang="en-US" dirty="0" smtClean="0"/>
              <a:t>2019</a:t>
            </a:r>
            <a:r>
              <a:rPr lang="en-US" dirty="0"/>
              <a:t>).  </a:t>
            </a:r>
            <a:endParaRPr lang="en-US" dirty="0" smtClean="0"/>
          </a:p>
          <a:p>
            <a:pPr>
              <a:lnSpc>
                <a:spcPct val="160000"/>
              </a:lnSpc>
            </a:pPr>
            <a:r>
              <a:rPr lang="en-US" dirty="0" smtClean="0"/>
              <a:t>Through </a:t>
            </a:r>
            <a:r>
              <a:rPr lang="en-US" dirty="0"/>
              <a:t>interactive sites, customers get answers to their questions that improve their decision making. </a:t>
            </a:r>
            <a:endParaRPr lang="en-US" dirty="0" smtClean="0"/>
          </a:p>
          <a:p>
            <a:pPr>
              <a:lnSpc>
                <a:spcPct val="160000"/>
              </a:lnSpc>
            </a:pPr>
            <a:r>
              <a:rPr lang="en-US" dirty="0" smtClean="0"/>
              <a:t> </a:t>
            </a:r>
            <a:r>
              <a:rPr lang="en-US" dirty="0"/>
              <a:t>creates trust in customers on amazon as an e-retailer. This is a trick used by amazon as it a for-profit oriented organization</a:t>
            </a:r>
            <a:r>
              <a:rPr lang="en-US" dirty="0" smtClean="0"/>
              <a:t>.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 </a:t>
            </a:r>
            <a:r>
              <a:rPr lang="en-US" dirty="0"/>
              <a:t>When Jeff invested in the e-retail, he created a platform that will generate trust to customers and enable the growth of the organization to its current </a:t>
            </a:r>
            <a:r>
              <a:rPr lang="en-US" dirty="0" smtClean="0"/>
              <a:t>status.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04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774" y="1611949"/>
            <a:ext cx="8596668" cy="3880773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Digital designs also increase </a:t>
            </a:r>
            <a:r>
              <a:rPr lang="en-US" dirty="0"/>
              <a:t>conservation rate as the customers pay for products without asking much.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They as well </a:t>
            </a:r>
            <a:r>
              <a:rPr lang="en-US" dirty="0"/>
              <a:t>increase personalization that creates more customized experiences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Interactivity and trust also solidify the amazon brand that has ranked the organization among the top organizations in the world.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They </a:t>
            </a:r>
            <a:r>
              <a:rPr lang="en-US" dirty="0"/>
              <a:t>also educate customers and potential customers about the core values of amazon and thus increase the consumption of its products (Jeon et al. 2017).</a:t>
            </a:r>
          </a:p>
        </p:txBody>
      </p:sp>
    </p:spTree>
    <p:extLst>
      <p:ext uri="{BB962C8B-B14F-4D97-AF65-F5344CB8AC3E}">
        <p14:creationId xmlns:p14="http://schemas.microsoft.com/office/powerpoint/2010/main" val="1600435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45474"/>
            <a:ext cx="8596668" cy="496388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60000"/>
              </a:lnSpc>
            </a:pPr>
            <a:r>
              <a:rPr lang="en-US" dirty="0"/>
              <a:t>Amazon has been the largest e-commerce organization in the world but has chances of improving the provision of its services to customers. </a:t>
            </a:r>
            <a:endParaRPr lang="en-US" dirty="0" smtClean="0"/>
          </a:p>
          <a:p>
            <a:pPr>
              <a:lnSpc>
                <a:spcPct val="160000"/>
              </a:lnSpc>
            </a:pPr>
            <a:r>
              <a:rPr lang="en-US" dirty="0" smtClean="0"/>
              <a:t>As </a:t>
            </a:r>
            <a:r>
              <a:rPr lang="en-US" dirty="0"/>
              <a:t>their website is not used all over the world, Jeff and his team should develop a system that can be accessed everywhere in the world. </a:t>
            </a:r>
            <a:endParaRPr lang="en-US" dirty="0" smtClean="0"/>
          </a:p>
          <a:p>
            <a:pPr>
              <a:lnSpc>
                <a:spcPct val="160000"/>
              </a:lnSpc>
            </a:pPr>
            <a:r>
              <a:rPr lang="en-US" dirty="0" smtClean="0"/>
              <a:t>This </a:t>
            </a:r>
            <a:r>
              <a:rPr lang="en-US" dirty="0"/>
              <a:t>will increase its market and thus command more market power than any other e-retailer</a:t>
            </a:r>
            <a:r>
              <a:rPr lang="en-US" dirty="0" smtClean="0"/>
              <a:t>.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 </a:t>
            </a:r>
            <a:r>
              <a:rPr lang="en-US" dirty="0"/>
              <a:t>They should also make sure their customer has easy access to the information about e-retail</a:t>
            </a:r>
            <a:r>
              <a:rPr lang="en-US" dirty="0" smtClean="0"/>
              <a:t>.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 </a:t>
            </a:r>
            <a:r>
              <a:rPr lang="en-US" dirty="0"/>
              <a:t>This will involve a clear display of their pricing and shipping policies. This will create more trust to the customers. </a:t>
            </a:r>
            <a:endParaRPr lang="en-US" dirty="0" smtClean="0"/>
          </a:p>
          <a:p>
            <a:pPr>
              <a:lnSpc>
                <a:spcPct val="160000"/>
              </a:lnSpc>
            </a:pPr>
            <a:r>
              <a:rPr lang="en-US" dirty="0" smtClean="0"/>
              <a:t>There </a:t>
            </a:r>
            <a:r>
              <a:rPr lang="en-US" dirty="0"/>
              <a:t>is little marketing of the organization, and thus the company should do more market for the company. This will create more awareness to potential customers.</a:t>
            </a:r>
          </a:p>
        </p:txBody>
      </p:sp>
    </p:spTree>
    <p:extLst>
      <p:ext uri="{BB962C8B-B14F-4D97-AF65-F5344CB8AC3E}">
        <p14:creationId xmlns:p14="http://schemas.microsoft.com/office/powerpoint/2010/main" val="3162008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2760"/>
            <a:ext cx="8596668" cy="388077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err="1"/>
              <a:t>Anh</a:t>
            </a:r>
            <a:r>
              <a:rPr lang="en-US" dirty="0"/>
              <a:t>, T. (2019). Artificial intelligence in e-commerce: Case Amazon.</a:t>
            </a:r>
          </a:p>
          <a:p>
            <a:pPr>
              <a:lnSpc>
                <a:spcPct val="150000"/>
              </a:lnSpc>
            </a:pPr>
            <a:r>
              <a:rPr lang="en-US" dirty="0"/>
              <a:t>Emerson, K. Y. (2019). From Amazon's Domination of E-Commerce to Its Foray into Patent Litigation: Will Amazon Succeed as the District of Amazon Federal Court. NCJL &amp; Tech., 21, 71.</a:t>
            </a:r>
          </a:p>
          <a:p>
            <a:pPr>
              <a:lnSpc>
                <a:spcPct val="150000"/>
              </a:lnSpc>
            </a:pPr>
            <a:r>
              <a:rPr lang="en-US" dirty="0"/>
              <a:t>Jeon, H., Jang, J., &amp; Barrett, E. B. (2017). Linking website interactivity to consumer </a:t>
            </a:r>
            <a:r>
              <a:rPr lang="en-US" dirty="0" err="1"/>
              <a:t>behavioural</a:t>
            </a:r>
            <a:r>
              <a:rPr lang="en-US" dirty="0"/>
              <a:t> intention in an online travel community: The mediating role of utilitarian value and online trust. Journal of Quality Assurance in Hospitality &amp; Tourism, 18(2), 125-148.</a:t>
            </a:r>
          </a:p>
          <a:p>
            <a:pPr>
              <a:lnSpc>
                <a:spcPct val="150000"/>
              </a:lnSpc>
            </a:pPr>
            <a:r>
              <a:rPr lang="en-US" dirty="0"/>
              <a:t>Moagar-Poladian, S., </a:t>
            </a:r>
            <a:r>
              <a:rPr lang="en-US" dirty="0" err="1"/>
              <a:t>Dumitrescu</a:t>
            </a:r>
            <a:r>
              <a:rPr lang="en-US" dirty="0"/>
              <a:t>, G. C., &amp; </a:t>
            </a:r>
            <a:r>
              <a:rPr lang="en-US" dirty="0" err="1"/>
              <a:t>Tanase</a:t>
            </a:r>
            <a:r>
              <a:rPr lang="en-US" dirty="0"/>
              <a:t>, I. A. (2017). Retail e-Commerce (E-tail)-evolution, characteristics and perspectives in China, the USA and Europe. Global Economic Observer, 5(1), 167.</a:t>
            </a:r>
          </a:p>
        </p:txBody>
      </p:sp>
    </p:spTree>
    <p:extLst>
      <p:ext uri="{BB962C8B-B14F-4D97-AF65-F5344CB8AC3E}">
        <p14:creationId xmlns:p14="http://schemas.microsoft.com/office/powerpoint/2010/main" val="4106348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Appendix </a:t>
            </a:r>
            <a:br>
              <a:rPr lang="en-US" dirty="0" smtClean="0"/>
            </a:br>
            <a:r>
              <a:rPr lang="en-US" dirty="0" smtClean="0"/>
              <a:t>Amazon products (electronics)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2755" y="1930400"/>
            <a:ext cx="5199016" cy="322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635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Amazon electronics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2726" y="2160588"/>
            <a:ext cx="6986586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5430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66</TotalTime>
  <Words>1674</Words>
  <Application>Microsoft Office PowerPoint</Application>
  <PresentationFormat>Widescreen</PresentationFormat>
  <Paragraphs>101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Trebuchet MS</vt:lpstr>
      <vt:lpstr>Wingdings 3</vt:lpstr>
      <vt:lpstr>Facet</vt:lpstr>
      <vt:lpstr>Amazon company Student’s Name Institutional Affiliation Date </vt:lpstr>
      <vt:lpstr>Table of contents</vt:lpstr>
      <vt:lpstr>Executive summary</vt:lpstr>
      <vt:lpstr>Cont…</vt:lpstr>
      <vt:lpstr>Cont…</vt:lpstr>
      <vt:lpstr>Company background</vt:lpstr>
      <vt:lpstr>Cont…</vt:lpstr>
      <vt:lpstr>The brand concept</vt:lpstr>
      <vt:lpstr>Cont…</vt:lpstr>
      <vt:lpstr>Cont…</vt:lpstr>
      <vt:lpstr>Amazon platform </vt:lpstr>
      <vt:lpstr>Cont…</vt:lpstr>
      <vt:lpstr>Brand implementation </vt:lpstr>
      <vt:lpstr>Role of interactivity and trust in amazon</vt:lpstr>
      <vt:lpstr>Cont…</vt:lpstr>
      <vt:lpstr>Recommendations</vt:lpstr>
      <vt:lpstr>References </vt:lpstr>
      <vt:lpstr>Appendix  Amazon products (electronics) </vt:lpstr>
      <vt:lpstr>Amazon electronics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8</cp:revision>
  <dcterms:created xsi:type="dcterms:W3CDTF">2020-02-15T22:32:43Z</dcterms:created>
  <dcterms:modified xsi:type="dcterms:W3CDTF">2020-02-15T23:38:54Z</dcterms:modified>
</cp:coreProperties>
</file>